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08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78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14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30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70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7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1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28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70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27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C50F-9EA4-4366-B078-F42AAE06E912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E437-FDEE-4912-971C-D031B154E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9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l.wikipedia.org/wiki/Bestand:Bulgur_on_plate.jpg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File:OSHA_logo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File:Waist-hip_ratio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fgeronde rechthoek 6"/>
          <p:cNvSpPr/>
          <p:nvPr/>
        </p:nvSpPr>
        <p:spPr>
          <a:xfrm>
            <a:off x="3203848" y="4509120"/>
            <a:ext cx="233975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vetweefsel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3563888" y="1196752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bloeddruk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1763688" y="1412776"/>
            <a:ext cx="172819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longen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427984" y="2204864"/>
            <a:ext cx="100811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hart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084168" y="0"/>
            <a:ext cx="305983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rgbClr val="FFFF00"/>
                </a:solidFill>
              </a:rPr>
              <a:t>arteriosclerosis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6084168" y="1628800"/>
            <a:ext cx="305983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aderverkalking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7380312" y="2636912"/>
            <a:ext cx="158417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hernia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6804248" y="3140968"/>
            <a:ext cx="216024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omentum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0" y="3140968"/>
            <a:ext cx="277180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suikerziekte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3887416" y="3356992"/>
            <a:ext cx="176470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galblaas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0" y="5849888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gewrichtskwalen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0" y="4077072"/>
            <a:ext cx="2879304" cy="43204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zwangerschap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0" y="4941168"/>
            <a:ext cx="2879304" cy="43204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operaties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5652120" y="5229200"/>
            <a:ext cx="187220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babyvet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0" y="0"/>
            <a:ext cx="2699792" cy="4766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overgewicht</a:t>
            </a:r>
            <a:endParaRPr lang="nl-N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albeleid.files.wordpress.com/2011/08/pil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15" y="1"/>
            <a:ext cx="9190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395535" y="332656"/>
            <a:ext cx="2160241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medicijn</a:t>
            </a:r>
          </a:p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gebruik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http://t2.gstatic.com/images?q=tbn:ANd9GcTXJ64Rjt3QLapDW8sQDdZAWbxYjrqQRrD7PjX0YybOKFK5yd7hOferGF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066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2.gstatic.com/images?q=tbn:ANd9GcTFufKIGP4kFMEzi1n_HNMaG9qHT7rmv7fyfJlR2oztrfOthpiA8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6" y="45590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artwijzer.nl/afb/hartritmestoornis_drumste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86" y="188640"/>
            <a:ext cx="4762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al 1"/>
          <p:cNvSpPr/>
          <p:nvPr/>
        </p:nvSpPr>
        <p:spPr>
          <a:xfrm>
            <a:off x="251520" y="260648"/>
            <a:ext cx="4464496" cy="4248472"/>
          </a:xfrm>
          <a:prstGeom prst="ellipse">
            <a:avLst/>
          </a:prstGeom>
          <a:solidFill>
            <a:srgbClr val="92D05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000">
              <a:solidFill>
                <a:schemeClr val="bg1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1520" y="5589240"/>
            <a:ext cx="4932040" cy="1008112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smtClean="0">
                <a:solidFill>
                  <a:schemeClr val="tx1"/>
                </a:solidFill>
              </a:rPr>
              <a:t>ziekteverzuim</a:t>
            </a:r>
            <a:endParaRPr lang="nl-NL" sz="400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788024" y="0"/>
            <a:ext cx="3420888" cy="764704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WIA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752528" y="792088"/>
            <a:ext cx="3420888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Poortwachter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788024" y="2348880"/>
            <a:ext cx="3996952" cy="72008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reïntegratie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788024" y="3068960"/>
            <a:ext cx="3996952" cy="72008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begeleiding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2555776" y="4005064"/>
            <a:ext cx="3384376" cy="100811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1-2 jaar doorbetalen</a:t>
            </a:r>
            <a:endParaRPr lang="nl-NL" sz="3200">
              <a:solidFill>
                <a:schemeClr val="tx1"/>
              </a:solidFill>
            </a:endParaRPr>
          </a:p>
        </p:txBody>
      </p:sp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755576" y="1988840"/>
          <a:ext cx="3672410" cy="923925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504056"/>
                <a:gridCol w="432048"/>
                <a:gridCol w="504056"/>
                <a:gridCol w="504056"/>
                <a:gridCol w="864098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Rechthoek 14"/>
          <p:cNvSpPr/>
          <p:nvPr/>
        </p:nvSpPr>
        <p:spPr>
          <a:xfrm rot="19440598">
            <a:off x="-202254" y="2729414"/>
            <a:ext cx="69515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ARBO-dienst</a:t>
            </a:r>
            <a:endParaRPr lang="nl-NL" sz="9600" b="1" cap="none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4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3" grpId="0" animBg="1"/>
      <p:bldP spid="16" grpId="0" animBg="1"/>
      <p:bldP spid="18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060848"/>
            <a:ext cx="24837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20480" cy="414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4355976" y="0"/>
            <a:ext cx="3168352" cy="6480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smtClean="0">
                <a:solidFill>
                  <a:schemeClr val="accent2">
                    <a:lumMod val="50000"/>
                  </a:schemeClr>
                </a:solidFill>
              </a:rPr>
              <a:t>wetgeving</a:t>
            </a:r>
            <a:endParaRPr lang="nl-NL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3635896" y="2060848"/>
            <a:ext cx="3888432" cy="6480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smtClean="0">
                <a:solidFill>
                  <a:schemeClr val="accent2">
                    <a:lumMod val="50000"/>
                  </a:schemeClr>
                </a:solidFill>
              </a:rPr>
              <a:t>organisatie</a:t>
            </a:r>
            <a:endParaRPr lang="nl-NL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2470" y="4481736"/>
            <a:ext cx="245153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413576" y="6445845"/>
            <a:ext cx="730424" cy="412155"/>
          </a:xfrm>
        </p:spPr>
        <p:txBody>
          <a:bodyPr/>
          <a:lstStyle/>
          <a:p>
            <a:fld id="{493C2353-1518-48D9-83FA-873E2CE79EA9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4427984" y="5589240"/>
            <a:ext cx="3240360" cy="6480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smtClean="0">
                <a:solidFill>
                  <a:schemeClr val="accent2">
                    <a:lumMod val="50000"/>
                  </a:schemeClr>
                </a:solidFill>
              </a:rPr>
              <a:t>uitvoering</a:t>
            </a:r>
            <a:endParaRPr lang="nl-NL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OSHA logo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93096"/>
            <a:ext cx="1440160" cy="2292736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1691680" y="450912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Agency for Safety</a:t>
            </a:r>
            <a:br>
              <a:rPr lang="en-GB" sz="3600" dirty="0" smtClean="0"/>
            </a:br>
            <a:r>
              <a:rPr lang="en-GB" sz="3600" dirty="0" smtClean="0"/>
              <a:t>and Health at Work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798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al 1"/>
          <p:cNvSpPr/>
          <p:nvPr/>
        </p:nvSpPr>
        <p:spPr>
          <a:xfrm>
            <a:off x="251520" y="260648"/>
            <a:ext cx="4464496" cy="4248472"/>
          </a:xfrm>
          <a:prstGeom prst="ellipse">
            <a:avLst/>
          </a:prstGeom>
          <a:solidFill>
            <a:srgbClr val="92D05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000">
              <a:solidFill>
                <a:schemeClr val="bg1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1115616" y="5517232"/>
            <a:ext cx="4932040" cy="1008112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smtClean="0">
                <a:solidFill>
                  <a:schemeClr val="tx1"/>
                </a:solidFill>
              </a:rPr>
              <a:t>ziekteverzuim</a:t>
            </a:r>
            <a:endParaRPr lang="nl-NL" sz="400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810657" y="81027"/>
            <a:ext cx="4355976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productiviteitsverlies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752528" y="792088"/>
            <a:ext cx="4391472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stijgende kosten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789040" y="1512168"/>
            <a:ext cx="4354960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verhoogde werkdruk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355976" y="3861048"/>
            <a:ext cx="4788024" cy="72008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bg1"/>
                </a:solidFill>
              </a:rPr>
              <a:t>inkomstenvermindering</a:t>
            </a:r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427984" y="4581128"/>
            <a:ext cx="4716016" cy="72008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bg1"/>
                </a:solidFill>
              </a:rPr>
              <a:t>isolement</a:t>
            </a:r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860032" y="2276872"/>
            <a:ext cx="4283968" cy="1224136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administratieve</a:t>
            </a:r>
          </a:p>
          <a:p>
            <a:pPr algn="ctr"/>
            <a:r>
              <a:rPr lang="nl-NL" sz="3200" smtClean="0">
                <a:solidFill>
                  <a:schemeClr val="tx1"/>
                </a:solidFill>
              </a:rPr>
              <a:t>rompslomp</a:t>
            </a:r>
            <a:endParaRPr lang="nl-NL" sz="3200">
              <a:solidFill>
                <a:schemeClr val="tx1"/>
              </a:solidFill>
            </a:endParaRPr>
          </a:p>
        </p:txBody>
      </p:sp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683568" y="2132856"/>
          <a:ext cx="3672410" cy="923925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504056"/>
                <a:gridCol w="432048"/>
                <a:gridCol w="504056"/>
                <a:gridCol w="504056"/>
                <a:gridCol w="864098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Afgeronde rechthoek 13"/>
          <p:cNvSpPr/>
          <p:nvPr/>
        </p:nvSpPr>
        <p:spPr>
          <a:xfrm>
            <a:off x="2627784" y="548680"/>
            <a:ext cx="2304256" cy="792088"/>
          </a:xfrm>
          <a:prstGeom prst="roundRect">
            <a:avLst/>
          </a:prstGeom>
          <a:solidFill>
            <a:srgbClr val="FF0000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/>
              <a:t>bedrijf</a:t>
            </a:r>
            <a:endParaRPr lang="nl-NL" sz="3200"/>
          </a:p>
        </p:txBody>
      </p:sp>
      <p:sp>
        <p:nvSpPr>
          <p:cNvPr id="15" name="Afgeronde rechthoek 14"/>
          <p:cNvSpPr/>
          <p:nvPr/>
        </p:nvSpPr>
        <p:spPr>
          <a:xfrm>
            <a:off x="1979712" y="4293096"/>
            <a:ext cx="2736304" cy="792088"/>
          </a:xfrm>
          <a:prstGeom prst="roundRect">
            <a:avLst/>
          </a:prstGeom>
          <a:solidFill>
            <a:srgbClr val="FF0000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/>
              <a:t>medewerker</a:t>
            </a:r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27255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112" y="3717032"/>
            <a:ext cx="353688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739"/>
            <a:ext cx="2987824" cy="19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3937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7957" y="0"/>
            <a:ext cx="495604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al 1"/>
          <p:cNvSpPr/>
          <p:nvPr/>
        </p:nvSpPr>
        <p:spPr>
          <a:xfrm>
            <a:off x="251520" y="260648"/>
            <a:ext cx="4464496" cy="4248472"/>
          </a:xfrm>
          <a:prstGeom prst="ellipse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600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449601" y="657091"/>
            <a:ext cx="4355976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vakantie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391472" y="1368152"/>
            <a:ext cx="4391472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calamiteiten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427984" y="2088232"/>
            <a:ext cx="4354960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zwangerschap</a:t>
            </a:r>
            <a:endParaRPr lang="nl-NL" sz="3200">
              <a:solidFill>
                <a:schemeClr val="tx1"/>
              </a:solidFill>
            </a:endParaRPr>
          </a:p>
        </p:txBody>
      </p:sp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1115616" y="1988840"/>
          <a:ext cx="2808312" cy="923925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504056"/>
                <a:gridCol w="432048"/>
                <a:gridCol w="504056"/>
                <a:gridCol w="504056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6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endParaRPr lang="nl-NL" sz="6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Afgeronde rechthoek 13"/>
          <p:cNvSpPr/>
          <p:nvPr/>
        </p:nvSpPr>
        <p:spPr>
          <a:xfrm>
            <a:off x="4427984" y="2780928"/>
            <a:ext cx="4354960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smtClean="0">
                <a:solidFill>
                  <a:schemeClr val="tx1"/>
                </a:solidFill>
              </a:rPr>
              <a:t>ouderschap</a:t>
            </a:r>
            <a:endParaRPr lang="nl-NL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ln.be/static/FOTO/pe/11/10/0/large_277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/>
          <p:cNvSpPr/>
          <p:nvPr/>
        </p:nvSpPr>
        <p:spPr>
          <a:xfrm>
            <a:off x="251520" y="260648"/>
            <a:ext cx="3312368" cy="3600400"/>
          </a:xfrm>
          <a:prstGeom prst="ellipse">
            <a:avLst/>
          </a:prstGeom>
          <a:solidFill>
            <a:srgbClr val="FF00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seks</a:t>
            </a:r>
          </a:p>
          <a:p>
            <a:pPr algn="ctr"/>
            <a:r>
              <a:rPr lang="nl-NL" sz="4000" dirty="0" err="1" smtClean="0"/>
              <a:t>sex</a:t>
            </a:r>
            <a:endParaRPr lang="nl-NL" sz="4000" dirty="0"/>
          </a:p>
        </p:txBody>
      </p:sp>
      <p:sp>
        <p:nvSpPr>
          <p:cNvPr id="3" name="Afgeronde rechthoek 2"/>
          <p:cNvSpPr/>
          <p:nvPr/>
        </p:nvSpPr>
        <p:spPr>
          <a:xfrm>
            <a:off x="2771800" y="620688"/>
            <a:ext cx="324036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veilig vrijen</a:t>
            </a:r>
            <a:endParaRPr lang="nl-NL" sz="4000" dirty="0"/>
          </a:p>
        </p:txBody>
      </p:sp>
      <p:sp>
        <p:nvSpPr>
          <p:cNvPr id="4" name="Afgeronde rechthoek 3"/>
          <p:cNvSpPr/>
          <p:nvPr/>
        </p:nvSpPr>
        <p:spPr>
          <a:xfrm rot="5400000">
            <a:off x="4932040" y="1748531"/>
            <a:ext cx="3240360" cy="1008112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>
                <a:solidFill>
                  <a:schemeClr val="bg1"/>
                </a:solidFill>
              </a:rPr>
              <a:t>ant</a:t>
            </a:r>
            <a:r>
              <a:rPr lang="nl-NL" sz="4000" dirty="0" smtClean="0">
                <a:solidFill>
                  <a:schemeClr val="bg1"/>
                </a:solidFill>
              </a:rPr>
              <a:t>-conceptie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 rot="5400000">
            <a:off x="6005693" y="1736812"/>
            <a:ext cx="3240360" cy="1008112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SOA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71600" y="3368711"/>
            <a:ext cx="324036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porno</a:t>
            </a:r>
            <a:endParaRPr lang="nl-NL" sz="4000" dirty="0"/>
          </a:p>
        </p:txBody>
      </p:sp>
      <p:sp>
        <p:nvSpPr>
          <p:cNvPr id="7" name="Afgeronde rechthoek 6"/>
          <p:cNvSpPr/>
          <p:nvPr/>
        </p:nvSpPr>
        <p:spPr>
          <a:xfrm>
            <a:off x="971600" y="4581128"/>
            <a:ext cx="324036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seksverslaving</a:t>
            </a:r>
            <a:endParaRPr lang="nl-NL" sz="4000" dirty="0"/>
          </a:p>
        </p:txBody>
      </p:sp>
      <p:sp>
        <p:nvSpPr>
          <p:cNvPr id="8" name="Afgeronde rechthoek 7"/>
          <p:cNvSpPr/>
          <p:nvPr/>
        </p:nvSpPr>
        <p:spPr>
          <a:xfrm>
            <a:off x="4499992" y="5733256"/>
            <a:ext cx="3629937" cy="1008112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mensenhandel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971600" y="5733256"/>
            <a:ext cx="324036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prostitutie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5452697" y="4384695"/>
            <a:ext cx="2677232" cy="1008112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loverboys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ovespeaks.net/images/partners-relationships-sexual-health-promiscuous-m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63"/>
            <a:ext cx="9144001" cy="6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/>
          <p:cNvSpPr/>
          <p:nvPr/>
        </p:nvSpPr>
        <p:spPr>
          <a:xfrm>
            <a:off x="107504" y="260647"/>
            <a:ext cx="3744416" cy="4116176"/>
          </a:xfrm>
          <a:prstGeom prst="ellipse">
            <a:avLst/>
          </a:prstGeom>
          <a:solidFill>
            <a:srgbClr val="FF00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seksuele</a:t>
            </a:r>
          </a:p>
          <a:p>
            <a:pPr algn="ctr"/>
            <a:r>
              <a:rPr lang="nl-NL" sz="4000" dirty="0" smtClean="0"/>
              <a:t>geaardheid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2411760" y="116632"/>
            <a:ext cx="3744416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heterosexueel</a:t>
            </a:r>
            <a:endParaRPr lang="nl-NL" sz="4000" dirty="0"/>
          </a:p>
        </p:txBody>
      </p:sp>
      <p:sp>
        <p:nvSpPr>
          <p:cNvPr id="7" name="Afgeronde rechthoek 6"/>
          <p:cNvSpPr/>
          <p:nvPr/>
        </p:nvSpPr>
        <p:spPr>
          <a:xfrm>
            <a:off x="251520" y="4581128"/>
            <a:ext cx="324036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transsexueel</a:t>
            </a:r>
            <a:endParaRPr lang="nl-NL" sz="4000" dirty="0"/>
          </a:p>
        </p:txBody>
      </p:sp>
      <p:sp>
        <p:nvSpPr>
          <p:cNvPr id="8" name="Afgeronde rechthoek 7"/>
          <p:cNvSpPr/>
          <p:nvPr/>
        </p:nvSpPr>
        <p:spPr>
          <a:xfrm>
            <a:off x="288570" y="648029"/>
            <a:ext cx="1973753" cy="1008112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lesbisch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51520" y="5733256"/>
            <a:ext cx="324036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travistiet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3995936" y="4637660"/>
            <a:ext cx="5033032" cy="1008112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geslachtsverandering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236082" y="1122761"/>
            <a:ext cx="3168353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homosexueel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3236082" y="3149132"/>
            <a:ext cx="2520278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bisexueel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5940152" y="3350096"/>
            <a:ext cx="3088816" cy="1008112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promiscuïteit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3236082" y="2150050"/>
            <a:ext cx="307022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pedosexueel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6156176" y="126779"/>
            <a:ext cx="2722666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heterofiel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6404435" y="1132908"/>
            <a:ext cx="2624533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homofiel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6306302" y="2141020"/>
            <a:ext cx="2154130" cy="100811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pedofiel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6792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1" y="0"/>
            <a:ext cx="915952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al 1"/>
          <p:cNvSpPr/>
          <p:nvPr/>
        </p:nvSpPr>
        <p:spPr>
          <a:xfrm>
            <a:off x="107504" y="260647"/>
            <a:ext cx="3744416" cy="4116176"/>
          </a:xfrm>
          <a:prstGeom prst="ellipse">
            <a:avLst/>
          </a:prstGeom>
          <a:solidFill>
            <a:srgbClr val="FF00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relatie-</a:t>
            </a:r>
          </a:p>
          <a:p>
            <a:pPr algn="ctr"/>
            <a:r>
              <a:rPr lang="nl-NL" sz="4000" dirty="0" smtClean="0"/>
              <a:t>vormen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1871700" y="116632"/>
            <a:ext cx="3744416" cy="648072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vriendschap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51520" y="4221087"/>
            <a:ext cx="2376264" cy="504056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latrelatie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51520" y="4739988"/>
            <a:ext cx="2016224" cy="504056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vrijgezel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156177" y="4419535"/>
            <a:ext cx="2952328" cy="606384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bigamie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2411759" y="764704"/>
            <a:ext cx="3168353" cy="58192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verliefdheid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2627784" y="3101542"/>
            <a:ext cx="5112568" cy="504056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samenlevingscontract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6155666" y="5673742"/>
            <a:ext cx="2952329" cy="576064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polyandrie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2627784" y="1355773"/>
            <a:ext cx="3168353" cy="58192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verkering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2987824" y="1937696"/>
            <a:ext cx="3168353" cy="58192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concubinaat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5797174" y="1346627"/>
            <a:ext cx="2646487" cy="58192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verloving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3347861" y="2519619"/>
            <a:ext cx="2088235" cy="58192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huwelijk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5436096" y="2519619"/>
            <a:ext cx="3240360" cy="58192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echtscheiding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1871700" y="3621834"/>
            <a:ext cx="5868652" cy="59925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geregistreerd partnerschap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175444" y="6263713"/>
            <a:ext cx="4968556" cy="576064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buitenechtelijke relatie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254647" y="5244044"/>
            <a:ext cx="2016224" cy="504056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celibaat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6156177" y="5025919"/>
            <a:ext cx="2952328" cy="606384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polygamie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1223116" y="6251616"/>
            <a:ext cx="2952328" cy="606384"/>
          </a:xfrm>
          <a:prstGeom prst="roundRect">
            <a:avLst/>
          </a:prstGeom>
          <a:solidFill>
            <a:srgbClr val="7030A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>
                <a:solidFill>
                  <a:schemeClr val="tx1"/>
                </a:solidFill>
              </a:rPr>
              <a:t>polyamorie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2627784" y="4221087"/>
            <a:ext cx="3527882" cy="504056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homohuwelijk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2270871" y="4725143"/>
            <a:ext cx="2535155" cy="504056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commune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2270871" y="5258601"/>
            <a:ext cx="2535155" cy="504056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vrije seks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9" name="Afgeronde rechthoek 28"/>
          <p:cNvSpPr/>
          <p:nvPr/>
        </p:nvSpPr>
        <p:spPr>
          <a:xfrm>
            <a:off x="2490787" y="5762657"/>
            <a:ext cx="3089325" cy="504056"/>
          </a:xfrm>
          <a:prstGeom prst="roundRect">
            <a:avLst/>
          </a:prstGeom>
          <a:solidFill>
            <a:srgbClr val="00B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monogaam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7711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  <p:bldP spid="7" grpId="0" animBg="1"/>
      <p:bldP spid="9" grpId="0" animBg="1"/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al 1"/>
          <p:cNvSpPr/>
          <p:nvPr/>
        </p:nvSpPr>
        <p:spPr>
          <a:xfrm>
            <a:off x="251520" y="260648"/>
            <a:ext cx="3312368" cy="3600400"/>
          </a:xfrm>
          <a:prstGeom prst="ellipse">
            <a:avLst/>
          </a:prstGeom>
          <a:solidFill>
            <a:srgbClr val="FF00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verslaving</a:t>
            </a:r>
            <a:endParaRPr lang="nl-NL" sz="4000" dirty="0"/>
          </a:p>
        </p:txBody>
      </p:sp>
      <p:sp>
        <p:nvSpPr>
          <p:cNvPr id="3" name="Afgeronde rechthoek 2"/>
          <p:cNvSpPr/>
          <p:nvPr/>
        </p:nvSpPr>
        <p:spPr>
          <a:xfrm>
            <a:off x="2771800" y="620688"/>
            <a:ext cx="2520280" cy="720080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game</a:t>
            </a:r>
            <a:endParaRPr lang="nl-NL" sz="4000" dirty="0"/>
          </a:p>
        </p:txBody>
      </p:sp>
      <p:sp>
        <p:nvSpPr>
          <p:cNvPr id="4" name="Afgeronde rechthoek 3"/>
          <p:cNvSpPr/>
          <p:nvPr/>
        </p:nvSpPr>
        <p:spPr>
          <a:xfrm rot="5400000">
            <a:off x="6044333" y="5058022"/>
            <a:ext cx="2294460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GGZ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 rot="5400000">
            <a:off x="6698826" y="2813693"/>
            <a:ext cx="3240360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Jellinek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71600" y="3429000"/>
            <a:ext cx="1800200" cy="720080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drugs</a:t>
            </a:r>
            <a:endParaRPr lang="nl-NL" sz="4000" dirty="0"/>
          </a:p>
        </p:txBody>
      </p:sp>
      <p:sp>
        <p:nvSpPr>
          <p:cNvPr id="7" name="Afgeronde rechthoek 6"/>
          <p:cNvSpPr/>
          <p:nvPr/>
        </p:nvSpPr>
        <p:spPr>
          <a:xfrm>
            <a:off x="9212" y="4134590"/>
            <a:ext cx="2548318" cy="648072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roken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213" y="5483151"/>
            <a:ext cx="2548318" cy="667663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partydrugs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7458" y="4782662"/>
            <a:ext cx="2548318" cy="700489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drank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476334" y="20309"/>
            <a:ext cx="2677232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afkicken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3419872" y="1340768"/>
            <a:ext cx="3744416" cy="71360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twitter</a:t>
            </a:r>
            <a:r>
              <a:rPr lang="nl-NL" sz="4000" dirty="0" smtClean="0"/>
              <a:t>, internet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3221850" y="2060848"/>
            <a:ext cx="2070230" cy="71360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seks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2358631" y="2776623"/>
            <a:ext cx="1673309" cy="652377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eet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2771800" y="3462851"/>
            <a:ext cx="1673309" cy="652377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gok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4031940" y="2776623"/>
            <a:ext cx="2628292" cy="652377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medicijn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2022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xead.nl/resize/500-500/upload/8cf9ac48779557c173edde531e88264famV1Z2R6b3JnMl8xNzI2OTFhLmpwZw=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0"/>
            <a:ext cx="9154236" cy="68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/>
          <p:cNvSpPr/>
          <p:nvPr/>
        </p:nvSpPr>
        <p:spPr>
          <a:xfrm>
            <a:off x="251520" y="260648"/>
            <a:ext cx="3528392" cy="3854580"/>
          </a:xfrm>
          <a:prstGeom prst="ellipse">
            <a:avLst/>
          </a:prstGeom>
          <a:solidFill>
            <a:srgbClr val="FF00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slachtoffer</a:t>
            </a:r>
            <a:endParaRPr lang="nl-NL" sz="4000" dirty="0"/>
          </a:p>
        </p:txBody>
      </p:sp>
      <p:sp>
        <p:nvSpPr>
          <p:cNvPr id="3" name="Afgeronde rechthoek 2"/>
          <p:cNvSpPr/>
          <p:nvPr/>
        </p:nvSpPr>
        <p:spPr>
          <a:xfrm>
            <a:off x="2069143" y="20309"/>
            <a:ext cx="2520280" cy="720080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geweld</a:t>
            </a:r>
            <a:endParaRPr lang="nl-NL" sz="4000" dirty="0"/>
          </a:p>
        </p:txBody>
      </p:sp>
      <p:sp>
        <p:nvSpPr>
          <p:cNvPr id="4" name="Afgeronde rechthoek 3"/>
          <p:cNvSpPr/>
          <p:nvPr/>
        </p:nvSpPr>
        <p:spPr>
          <a:xfrm rot="5400000">
            <a:off x="6205872" y="5395528"/>
            <a:ext cx="1916832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politie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 rot="5400000">
            <a:off x="5745281" y="3767237"/>
            <a:ext cx="5147449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vertrouwenspersoon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283372" y="2774451"/>
            <a:ext cx="2748568" cy="720080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aanranding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212" y="4134590"/>
            <a:ext cx="2548318" cy="648072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roof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270998" y="1453992"/>
            <a:ext cx="3605257" cy="612336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mishandeling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7458" y="4782662"/>
            <a:ext cx="2548318" cy="700489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overval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5580112" y="20309"/>
            <a:ext cx="3573454" cy="1008112"/>
          </a:xfrm>
          <a:prstGeom prst="roundRect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slachtofferhulp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1835696" y="726039"/>
            <a:ext cx="3744416" cy="713603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huiselijk geweld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3221850" y="2060848"/>
            <a:ext cx="3942438" cy="713603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seksueel misbruik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2555776" y="4146329"/>
            <a:ext cx="1673309" cy="652377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pesten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2072631" y="3494531"/>
            <a:ext cx="2520280" cy="652377"/>
          </a:xfrm>
          <a:prstGeom prst="round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diefstal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4250808" y="4147336"/>
            <a:ext cx="3434427" cy="652377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verbaal geweld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031940" y="2774451"/>
            <a:ext cx="3420380" cy="720080"/>
          </a:xfrm>
          <a:prstGeom prst="roundRect">
            <a:avLst/>
          </a:prstGeom>
          <a:solidFill>
            <a:srgbClr val="FFFF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verkrachting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dycontour.nl/afvallen/afslanken.aurantium/afslanken.aurat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2" y="0"/>
            <a:ext cx="7793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3315361" y="-1"/>
            <a:ext cx="2520280" cy="57406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afslanken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7154762" y="823680"/>
            <a:ext cx="1656184" cy="57406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diëten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602034" y="848703"/>
            <a:ext cx="2520280" cy="57406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methode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11581" y="1925569"/>
            <a:ext cx="3279865" cy="574065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eetgewoontes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3995957" y="1925570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tx1"/>
                </a:solidFill>
              </a:rPr>
              <a:t>Weight</a:t>
            </a:r>
            <a:r>
              <a:rPr lang="nl-NL" sz="3600" dirty="0" smtClean="0">
                <a:solidFill>
                  <a:schemeClr val="tx1"/>
                </a:solidFill>
              </a:rPr>
              <a:t> </a:t>
            </a:r>
            <a:r>
              <a:rPr lang="nl-NL" sz="3600" dirty="0" err="1" smtClean="0">
                <a:solidFill>
                  <a:schemeClr val="tx1"/>
                </a:solidFill>
              </a:rPr>
              <a:t>Watchers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11581" y="2615020"/>
            <a:ext cx="3279865" cy="574065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caloriearm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995957" y="2615021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diëtistendieet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02034" y="3335100"/>
            <a:ext cx="3279865" cy="574065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eiwitrijk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3986410" y="3335101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Dr. Frank dieet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602034" y="4055180"/>
            <a:ext cx="3279865" cy="574065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Koolhydraat-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986410" y="4055181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Dr. </a:t>
            </a:r>
            <a:r>
              <a:rPr lang="nl-NL" sz="3600" dirty="0" err="1" smtClean="0">
                <a:solidFill>
                  <a:schemeClr val="tx1"/>
                </a:solidFill>
              </a:rPr>
              <a:t>Atkins</a:t>
            </a:r>
            <a:r>
              <a:rPr lang="nl-NL" sz="3600" dirty="0" smtClean="0">
                <a:solidFill>
                  <a:schemeClr val="tx1"/>
                </a:solidFill>
              </a:rPr>
              <a:t> dieet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11581" y="5495340"/>
            <a:ext cx="3279865" cy="574065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vetarm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3995957" y="5495341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Yoghurt dieet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611581" y="4775260"/>
            <a:ext cx="3279865" cy="574065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Vasten / </a:t>
            </a:r>
            <a:r>
              <a:rPr lang="nl-NL" sz="2800" dirty="0" smtClean="0">
                <a:solidFill>
                  <a:srgbClr val="002060"/>
                </a:solidFill>
              </a:rPr>
              <a:t>ontgiften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3995957" y="4775261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tx1"/>
                </a:solidFill>
              </a:rPr>
              <a:t>Weivasten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179457" y="849102"/>
            <a:ext cx="1656184" cy="57406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jojo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5649959" y="1089895"/>
            <a:ext cx="758266" cy="548643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chemeClr val="bg1"/>
                </a:solidFill>
              </a:rPr>
              <a:t>70%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t jojo-effect: een vicieuze cir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08013"/>
            <a:ext cx="56007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t jojo-effect: een vicieuze cir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5855613"/>
            <a:ext cx="56007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et jojo-effect: een vicieuze cirk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5703213"/>
            <a:ext cx="56007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778666" y="278092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solidFill>
                  <a:srgbClr val="FF0000"/>
                </a:solidFill>
              </a:rPr>
              <a:t>Jojo-effect</a:t>
            </a:r>
            <a:endParaRPr lang="nl-NL" sz="6000" dirty="0">
              <a:solidFill>
                <a:srgbClr val="FF0000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707904" y="3645024"/>
            <a:ext cx="1224136" cy="548643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dirty="0" smtClean="0">
                <a:solidFill>
                  <a:schemeClr val="bg1"/>
                </a:solidFill>
              </a:rPr>
              <a:t>70%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http://www.avalion.nl/attachments/Image/Afslanken/100_winn_Marielle_AFSLANKEN_is_LEUK_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878"/>
            <a:ext cx="8210439" cy="68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1" y="3918997"/>
            <a:ext cx="2601392" cy="26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www.dillemans.be/frontend/files/userfiles/images/maagban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96" y="2338153"/>
            <a:ext cx="3379721" cy="31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mlmbigbrother.com/wp-content/uploads/2011/09/Herbalife-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0" y="646479"/>
            <a:ext cx="2564242" cy="2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3315361" y="-1"/>
            <a:ext cx="2520280" cy="57406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afslanken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602034" y="848703"/>
            <a:ext cx="2520280" cy="57406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methode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11581" y="1925569"/>
            <a:ext cx="3279865" cy="1287407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Maaltijd-vervangers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3995957" y="2212602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tx1"/>
                </a:solidFill>
              </a:rPr>
              <a:t>Herba</a:t>
            </a:r>
            <a:r>
              <a:rPr lang="nl-NL" sz="3600" dirty="0" smtClean="0">
                <a:solidFill>
                  <a:schemeClr val="tx1"/>
                </a:solidFill>
              </a:rPr>
              <a:t> Life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02034" y="3335100"/>
            <a:ext cx="3279865" cy="574065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medisch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3986410" y="3335101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tx1"/>
                </a:solidFill>
              </a:rPr>
              <a:t>maagband</a:t>
            </a:r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602034" y="4055180"/>
            <a:ext cx="3279865" cy="1246028"/>
          </a:xfrm>
          <a:prstGeom prst="roundRect">
            <a:avLst/>
          </a:prstGeom>
          <a:solidFill>
            <a:srgbClr val="FFC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Pillen &amp;</a:t>
            </a:r>
          </a:p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tabletten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995957" y="4340465"/>
            <a:ext cx="4824536" cy="574065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tx1"/>
                </a:solidFill>
              </a:rPr>
              <a:t>BioSlim</a:t>
            </a:r>
            <a:r>
              <a:rPr lang="nl-NL" sz="3600" dirty="0" smtClean="0">
                <a:solidFill>
                  <a:schemeClr val="tx1"/>
                </a:solidFill>
              </a:rPr>
              <a:t>+</a:t>
            </a:r>
            <a:endParaRPr lang="nl-N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geronde rechthoek 9"/>
          <p:cNvSpPr/>
          <p:nvPr/>
        </p:nvSpPr>
        <p:spPr>
          <a:xfrm>
            <a:off x="3321381" y="2108030"/>
            <a:ext cx="1594582" cy="1161374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rgbClr val="FF0000"/>
                </a:solidFill>
              </a:rPr>
              <a:t>etnisch-cultureel bepaald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335996" y="3350605"/>
            <a:ext cx="1584176" cy="54006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WHR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1035427" y="2154977"/>
            <a:ext cx="504056" cy="1045689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u="sng" dirty="0" smtClean="0">
                <a:solidFill>
                  <a:srgbClr val="FF0000"/>
                </a:solidFill>
              </a:rPr>
              <a:t>W</a:t>
            </a:r>
          </a:p>
          <a:p>
            <a:r>
              <a:rPr lang="nl-NL" sz="2000" u="sng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2555776" y="3343228"/>
            <a:ext cx="2988332" cy="54006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err="1" smtClean="0">
                <a:solidFill>
                  <a:srgbClr val="FF0000"/>
                </a:solidFill>
              </a:rPr>
              <a:t>Waist</a:t>
            </a:r>
            <a:r>
              <a:rPr lang="nl-NL" sz="2000" dirty="0" smtClean="0">
                <a:solidFill>
                  <a:srgbClr val="FF0000"/>
                </a:solidFill>
              </a:rPr>
              <a:t> Hip Ratio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5941270" y="2806393"/>
            <a:ext cx="1593082" cy="460464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bg1"/>
                </a:solidFill>
              </a:rPr>
              <a:t>China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3779912" y="188640"/>
            <a:ext cx="2952328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ideale maten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9776" y="980728"/>
            <a:ext cx="67504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Het is van </a:t>
            </a:r>
            <a:r>
              <a:rPr lang="nl-NL" sz="2800" dirty="0" err="1" smtClean="0"/>
              <a:t>bovenwijdte</a:t>
            </a:r>
            <a:r>
              <a:rPr lang="nl-NL" sz="2800" dirty="0" smtClean="0"/>
              <a:t>, taille heupwijdte: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90-60-90</a:t>
            </a:r>
            <a:r>
              <a:rPr lang="nl-NL" sz="2800" dirty="0" smtClean="0"/>
              <a:t> </a:t>
            </a:r>
            <a:r>
              <a:rPr lang="nl-NL" sz="2800" dirty="0"/>
              <a:t>naar </a:t>
            </a:r>
            <a:r>
              <a:rPr lang="nl-NL" sz="2800" dirty="0">
                <a:solidFill>
                  <a:srgbClr val="FFFF00"/>
                </a:solidFill>
              </a:rPr>
              <a:t>85-65-85</a:t>
            </a:r>
            <a:r>
              <a:rPr lang="nl-NL" sz="2800" dirty="0"/>
              <a:t> gegaan</a:t>
            </a:r>
            <a:r>
              <a:rPr lang="nl-NL" sz="2800" dirty="0" smtClean="0"/>
              <a:t>..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http://upload.wikimedia.org/wikipedia/commons/thumb/d/dd/Waist-hip_ratio.svg/400px-Waist-hip_ratio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5065"/>
            <a:ext cx="5596679" cy="28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fgeronde rechthoek 14"/>
          <p:cNvSpPr/>
          <p:nvPr/>
        </p:nvSpPr>
        <p:spPr>
          <a:xfrm>
            <a:off x="7641510" y="3410891"/>
            <a:ext cx="746913" cy="1442043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(0,6)0,7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5941270" y="5166855"/>
            <a:ext cx="1593082" cy="866998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bg1"/>
                </a:solidFill>
              </a:rPr>
              <a:t>Zuid-Amerika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5935699" y="6033853"/>
            <a:ext cx="1593082" cy="578997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bg1"/>
                </a:solidFill>
              </a:rPr>
              <a:t>Afrika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5937770" y="3383042"/>
            <a:ext cx="1593082" cy="866998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bg1"/>
                </a:solidFill>
              </a:rPr>
              <a:t>Noord-Amerika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5937770" y="4273937"/>
            <a:ext cx="1593082" cy="578997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bg1"/>
                </a:solidFill>
              </a:rPr>
              <a:t>Europa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7641511" y="5166855"/>
            <a:ext cx="746912" cy="1442043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0,6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7624042" y="2801411"/>
            <a:ext cx="985978" cy="465446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0,8-0,9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38207" y="4643635"/>
            <a:ext cx="3251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FFFF00"/>
                </a:solidFill>
              </a:rPr>
              <a:t>Brigitte Bardot (0,57</a:t>
            </a:r>
            <a:r>
              <a:rPr lang="nl-NL" sz="2800" dirty="0"/>
              <a:t>)</a:t>
            </a:r>
          </a:p>
        </p:txBody>
      </p:sp>
      <p:pic>
        <p:nvPicPr>
          <p:cNvPr id="1028" name="Picture 4" descr="http://upload.wikimedia.org/wikipedia/commons/thumb/0/04/Jessica_Alba_Face_Proportions.png/220px-Jessica_Alba_Face_Proportion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25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-8284" y="-35705"/>
            <a:ext cx="5264360" cy="6909068"/>
            <a:chOff x="7772" y="20506"/>
            <a:chExt cx="5128120" cy="6837493"/>
          </a:xfrm>
        </p:grpSpPr>
        <p:pic>
          <p:nvPicPr>
            <p:cNvPr id="1030" name="Picture 6" descr="http://i45.tinypic.com/2h80qs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" y="20506"/>
              <a:ext cx="5128120" cy="683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vak 4"/>
            <p:cNvSpPr txBox="1"/>
            <p:nvPr/>
          </p:nvSpPr>
          <p:spPr>
            <a:xfrm>
              <a:off x="3321381" y="1427004"/>
              <a:ext cx="553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solidFill>
                    <a:schemeClr val="bg2">
                      <a:lumMod val="50000"/>
                    </a:schemeClr>
                  </a:solidFill>
                </a:rPr>
                <a:t>90</a:t>
              </a:r>
              <a:endParaRPr lang="nl-NL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3279308" y="2564802"/>
              <a:ext cx="553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solidFill>
                    <a:schemeClr val="bg2">
                      <a:lumMod val="50000"/>
                    </a:schemeClr>
                  </a:solidFill>
                </a:rPr>
                <a:t>90</a:t>
              </a:r>
              <a:endParaRPr lang="nl-NL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3321380" y="1950224"/>
              <a:ext cx="553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solidFill>
                    <a:schemeClr val="bg2">
                      <a:lumMod val="50000"/>
                    </a:schemeClr>
                  </a:solidFill>
                </a:rPr>
                <a:t>60</a:t>
              </a:r>
              <a:endParaRPr lang="nl-NL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2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20" grpId="0" animBg="1"/>
      <p:bldP spid="2" grpId="0"/>
      <p:bldP spid="15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946747" y="682672"/>
            <a:ext cx="5217541" cy="5986688"/>
          </a:xfrm>
          <a:prstGeom prst="ellipse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4" name="Picture 10" descr="http://i184.photobucket.com/albums/x314/cherinja/allerlei/afslanken-doe-je-door-te-dieten-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" y="13413"/>
            <a:ext cx="3881337" cy="26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fgeronde rechthoek 6"/>
          <p:cNvSpPr/>
          <p:nvPr/>
        </p:nvSpPr>
        <p:spPr>
          <a:xfrm>
            <a:off x="1711281" y="2708920"/>
            <a:ext cx="262880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BMI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761524" y="405392"/>
            <a:ext cx="305983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boulimia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761524" y="1158048"/>
            <a:ext cx="305983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anorexia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761524" y="1855577"/>
            <a:ext cx="305983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obesitas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1701695" y="3957351"/>
            <a:ext cx="2589859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huidplooien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1696532" y="3311013"/>
            <a:ext cx="262880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taille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3563888" y="5157192"/>
            <a:ext cx="2229820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afslanken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3563887" y="5949280"/>
            <a:ext cx="2229820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diëten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warmphotos.net/img/weird/anorexia/anorexia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75" y="0"/>
            <a:ext cx="27816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luas-informatica.nl/anorexia/boulimi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850"/>
            <a:ext cx="32670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aluas-informatica.nl/anorexia/boulimi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867274"/>
            <a:ext cx="31337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P DIETEN EN BEGIN MET E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54" y="476673"/>
            <a:ext cx="21602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 animBg="1"/>
      <p:bldP spid="19" grpId="0" animBg="1"/>
      <p:bldP spid="24" grpId="0" animBg="1"/>
      <p:bldP spid="26" grpId="0" animBg="1"/>
      <p:bldP spid="28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7991523" y="200299"/>
            <a:ext cx="100811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BMI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afvallen-met-sonja.nl/images/bmi-bereke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" y="16880"/>
            <a:ext cx="4209409" cy="67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5436097" y="836712"/>
            <a:ext cx="356353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 smtClean="0">
                <a:solidFill>
                  <a:srgbClr val="FFFF00"/>
                </a:solidFill>
              </a:rPr>
              <a:t>Body </a:t>
            </a:r>
            <a:r>
              <a:rPr lang="nl-NL" sz="3600" dirty="0" err="1" smtClean="0">
                <a:solidFill>
                  <a:srgbClr val="FFFF00"/>
                </a:solidFill>
              </a:rPr>
              <a:t>Mass</a:t>
            </a:r>
            <a:r>
              <a:rPr lang="nl-NL" sz="3600" dirty="0" smtClean="0">
                <a:solidFill>
                  <a:srgbClr val="FFFF00"/>
                </a:solidFill>
              </a:rPr>
              <a:t> Index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436097" y="1628800"/>
            <a:ext cx="3563538" cy="108012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u="sng" dirty="0" smtClean="0">
                <a:solidFill>
                  <a:srgbClr val="FFFF00"/>
                </a:solidFill>
              </a:rPr>
              <a:t>gewicht (kg)</a:t>
            </a:r>
          </a:p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(lengte)</a:t>
            </a:r>
            <a:r>
              <a:rPr lang="nl-NL" sz="3600" baseline="30000" dirty="0" smtClean="0">
                <a:solidFill>
                  <a:srgbClr val="FFFF00"/>
                </a:solidFill>
              </a:rPr>
              <a:t>2</a:t>
            </a:r>
            <a:endParaRPr lang="nl-NL" sz="3600" baseline="30000" dirty="0">
              <a:solidFill>
                <a:srgbClr val="FFFF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544108" y="180103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FF00"/>
                </a:solidFill>
              </a:rPr>
              <a:t>=</a:t>
            </a:r>
            <a:endParaRPr lang="nl-NL" sz="4000" dirty="0">
              <a:solidFill>
                <a:srgbClr val="FFFF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232248" cy="281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fgeronde rechthoek 8"/>
          <p:cNvSpPr/>
          <p:nvPr/>
        </p:nvSpPr>
        <p:spPr>
          <a:xfrm>
            <a:off x="4427984" y="6021288"/>
            <a:ext cx="388843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rgbClr val="FFFF00"/>
                </a:solidFill>
              </a:rPr>
              <a:t>Adolphe</a:t>
            </a:r>
            <a:r>
              <a:rPr lang="nl-NL" sz="3600" dirty="0" smtClean="0">
                <a:solidFill>
                  <a:srgbClr val="FFFF00"/>
                </a:solidFill>
              </a:rPr>
              <a:t> </a:t>
            </a:r>
            <a:r>
              <a:rPr lang="nl-NL" sz="3600" dirty="0" err="1" smtClean="0">
                <a:solidFill>
                  <a:srgbClr val="FFFF00"/>
                </a:solidFill>
              </a:rPr>
              <a:t>Quetelet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3131840" y="1088740"/>
            <a:ext cx="2016223" cy="108012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verhoogd risico op ziekten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3131841" y="3235751"/>
            <a:ext cx="1584176" cy="54006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overgewicht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131841" y="4205427"/>
            <a:ext cx="792088" cy="491301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rgbClr val="FF0000"/>
                </a:solidFill>
              </a:rPr>
              <a:t>goed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3131840" y="5157192"/>
            <a:ext cx="1440160" cy="540060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FF0000"/>
                </a:solidFill>
              </a:rPr>
              <a:t>t</a:t>
            </a:r>
            <a:r>
              <a:rPr lang="nl-NL" sz="2000" dirty="0" smtClean="0">
                <a:solidFill>
                  <a:srgbClr val="FF0000"/>
                </a:solidFill>
              </a:rPr>
              <a:t>e mager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3064157" y="2784181"/>
            <a:ext cx="542242" cy="460464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chemeClr val="bg1"/>
                </a:solidFill>
              </a:rPr>
              <a:t>30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3049409" y="3744963"/>
            <a:ext cx="542242" cy="460464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chemeClr val="bg1"/>
                </a:solidFill>
              </a:rPr>
              <a:t>25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3093654" y="4696728"/>
            <a:ext cx="758266" cy="460464"/>
          </a:xfrm>
          <a:prstGeom prst="roundRect">
            <a:avLst/>
          </a:prstGeom>
          <a:solidFill>
            <a:schemeClr val="tx1">
              <a:alpha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chemeClr val="bg1"/>
                </a:solidFill>
              </a:rPr>
              <a:t>18,5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ezondheidsnet.nl/upload/geest/man_met_burn-out/man_met_burn-out_365x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" y="3466749"/>
            <a:ext cx="5093856" cy="33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ergy-life.nl/wp-content/uploads/2011/10/R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1"/>
            <a:ext cx="5236976" cy="34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guza.be/modulefiles/magazines/articleimages/large/een-beroerte-of-c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64" y="-8141"/>
            <a:ext cx="4376435" cy="34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ezondheid.plusonline.nl/upload/dokters/vrouw_hart_dokter/vrouw_hart_dokter_365x2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1" y="3466750"/>
            <a:ext cx="5093856" cy="33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al 11"/>
          <p:cNvSpPr/>
          <p:nvPr/>
        </p:nvSpPr>
        <p:spPr>
          <a:xfrm>
            <a:off x="1043608" y="404664"/>
            <a:ext cx="6768752" cy="5544616"/>
          </a:xfrm>
          <a:prstGeom prst="ellipse">
            <a:avLst/>
          </a:prstGeom>
          <a:solidFill>
            <a:schemeClr val="accent3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2">
                    <a:lumMod val="75000"/>
                  </a:schemeClr>
                </a:solidFill>
              </a:rPr>
              <a:t>leef- ,eet- en </a:t>
            </a:r>
          </a:p>
          <a:p>
            <a:pPr algn="ctr"/>
            <a:r>
              <a:rPr lang="nl-NL" sz="4000" dirty="0" smtClean="0">
                <a:solidFill>
                  <a:schemeClr val="bg2">
                    <a:lumMod val="75000"/>
                  </a:schemeClr>
                </a:solidFill>
              </a:rPr>
              <a:t>werkgewoonten</a:t>
            </a:r>
            <a:endParaRPr lang="nl-NL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Afgeronde rechthoek 1"/>
          <p:cNvSpPr/>
          <p:nvPr/>
        </p:nvSpPr>
        <p:spPr>
          <a:xfrm>
            <a:off x="395537" y="260648"/>
            <a:ext cx="2160240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moderne ziekten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2987824" y="4961712"/>
            <a:ext cx="2592288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hart- en vaatziekten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6084168" y="260648"/>
            <a:ext cx="2376264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kanker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084168" y="1916832"/>
            <a:ext cx="2376264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accent2">
                    <a:lumMod val="50000"/>
                  </a:schemeClr>
                </a:solidFill>
              </a:rPr>
              <a:t>suiker-ziekte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6084168" y="4941168"/>
            <a:ext cx="2376264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OPS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084168" y="3501008"/>
            <a:ext cx="2376264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RSI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95536" y="1882572"/>
            <a:ext cx="2160241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CVS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395536" y="4906908"/>
            <a:ext cx="2160241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allergieën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395536" y="3466748"/>
            <a:ext cx="2160241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accent2">
                    <a:lumMod val="50000"/>
                  </a:schemeClr>
                </a:solidFill>
              </a:rPr>
              <a:t>burnout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2987824" y="260648"/>
            <a:ext cx="2592288" cy="120523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ADHD</a:t>
            </a:r>
          </a:p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PDDNOS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139952" y="162880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nl-NL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031940" y="369508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nl-NL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306544" y="6348859"/>
            <a:ext cx="837456" cy="5091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fld id="{493C2353-1518-48D9-83FA-873E2CE79EA9}" type="slidenum">
              <a:rPr lang="nl-NL" smtClean="0">
                <a:solidFill>
                  <a:schemeClr val="accent2">
                    <a:lumMod val="50000"/>
                  </a:schemeClr>
                </a:solidFill>
              </a:rPr>
              <a:pPr/>
              <a:t>9</a:t>
            </a:fld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43168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7668344" y="548680"/>
            <a:ext cx="1475656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tempo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6660232" y="1268760"/>
            <a:ext cx="248376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te veel werk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660232" y="1988840"/>
            <a:ext cx="208823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intimidatie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6660232" y="2708920"/>
            <a:ext cx="248376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pesten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5220072" y="3429000"/>
            <a:ext cx="392392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afwijkende werktijden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292080" y="4365104"/>
            <a:ext cx="3851920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economische situatie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5292080" y="6137920"/>
            <a:ext cx="3851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verkeerd werkniveau</a:t>
            </a:r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PIJL-LINKS 9"/>
          <p:cNvSpPr/>
          <p:nvPr/>
        </p:nvSpPr>
        <p:spPr>
          <a:xfrm>
            <a:off x="8748464" y="1988840"/>
            <a:ext cx="395536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7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0.02899 0.00069 -0.05833 -0.00093 -0.08715 0.00208 C -0.10381 0.0037 -0.05364 0.00301 -0.03663 0.00394 C -0.02864 0.0044 -0.02031 0.00532 -0.01232 0.00602 C -0.00069 0.00972 0.01424 0.00532 0.02639 0.00394 C 0.01563 0.00324 0.00452 0.00394 -0.00625 0.00208 C -0.01875 -0.00023 0.0165 -3.7037E-7 -4.44444E-6 -3.7037E-7 Z " pathEditMode="relative" rAng="0" ptsTypes="fff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4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0.00093 -0.00868 0.00393 -0.01077 0.00416 C -0.02778 0.00532 -0.04462 0.00532 -0.06163 0.00624 C -0.07188 0.00671 -0.10261 0.00833 -0.09236 0.00833 C -0.06372 0.00833 -0.0349 0.00694 -0.00625 0.00624 C -0.00052 0.0037 -0.00226 0.00601 0 0 Z " pathEditMode="relative" ptsTypes="ffffff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23 0.00486 -0.03455 0.00371 -0.05312 0.00209 C -0.05781 -0.00416 -0.06059 -0.01018 -0.06597 -0.01528 C -0.06979 -0.01458 -0.07396 -0.01504 -0.07743 -0.01296 C -0.07917 -0.0118 -0.07899 -0.0081 -0.08055 -0.00648 C -0.08194 -0.00509 -0.08385 -0.00509 -0.08542 -0.0044 C -0.08698 -0.00301 -0.08837 0 -0.09028 0 C -0.09514 0 -0.10451 -0.01713 -0.10955 -0.02153 C -0.11371 -0.02014 -0.11771 -0.01991 -0.12083 -0.01528 C -0.13559 0.00695 -0.12274 -0.00532 -0.13385 0.00417 C -0.14809 -0.00208 -0.1434 0.00093 -0.14826 -0.01944 C -0.14878 -0.02153 -0.14722 -0.01504 -0.1467 -0.01296 C -0.14601 -0.00995 -0.14323 -0.00879 -0.14184 -0.00648 C -0.14062 -0.0044 -0.1401 -0.00162 -0.13871 0 C -0.13524 0.00394 -0.12743 0.01019 -0.12257 0.01273 C -0.11944 0.01435 -0.11285 0.01713 -0.11285 0.01713 C -0.10417 0.01343 -0.10972 0.01644 -0.09826 0.00625 C -0.0967 0.00486 -0.09496 0.00347 -0.0934 0.00209 C -0.09184 0.0007 -0.08871 -0.00231 -0.08871 -0.00231 C -0.0776 0.00162 -0.07239 0.01343 -0.06128 0.01713 C -0.04792 0.01366 -0.05764 0.01829 -0.04826 0.00857 C -0.04531 0.00533 -0.03871 0 -0.03871 0 C -0.02847 0.00324 -0.03246 0.00556 -0.02413 0.01273 C -0.01875 0.0081 -0.01562 0.00278 -0.00955 0 C 0.00104 -0.00486 0 -0.00903 0 0 Z " pathEditMode="relative" ptsTypes="fffffffffffffffffffffffff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303</Words>
  <Application>Microsoft Office PowerPoint</Application>
  <PresentationFormat>Diavoorstelling (4:3)</PresentationFormat>
  <Paragraphs>231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</cp:revision>
  <dcterms:created xsi:type="dcterms:W3CDTF">2013-02-20T23:15:37Z</dcterms:created>
  <dcterms:modified xsi:type="dcterms:W3CDTF">2013-02-20T23:20:19Z</dcterms:modified>
</cp:coreProperties>
</file>